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60" r:id="rId4"/>
    <p:sldId id="261" r:id="rId5"/>
    <p:sldId id="289" r:id="rId6"/>
    <p:sldId id="265" r:id="rId7"/>
    <p:sldId id="266" r:id="rId8"/>
    <p:sldId id="267" r:id="rId9"/>
    <p:sldId id="268" r:id="rId10"/>
    <p:sldId id="269" r:id="rId11"/>
    <p:sldId id="295" r:id="rId12"/>
    <p:sldId id="296" r:id="rId13"/>
    <p:sldId id="270" r:id="rId14"/>
    <p:sldId id="263" r:id="rId15"/>
    <p:sldId id="264" r:id="rId16"/>
    <p:sldId id="297" r:id="rId17"/>
    <p:sldId id="259" r:id="rId18"/>
    <p:sldId id="271" r:id="rId19"/>
    <p:sldId id="272" r:id="rId20"/>
    <p:sldId id="292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4" r:id="rId32"/>
    <p:sldId id="298" r:id="rId33"/>
    <p:sldId id="287" r:id="rId34"/>
    <p:sldId id="293" r:id="rId35"/>
    <p:sldId id="286" r:id="rId36"/>
    <p:sldId id="288" r:id="rId37"/>
    <p:sldId id="291" r:id="rId38"/>
    <p:sldId id="299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56" d="100"/>
          <a:sy n="156" d="100"/>
        </p:scale>
        <p:origin x="-22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CFAC52-7CFA-FC41-89A1-00EB5C203166}" type="datetimeFigureOut">
              <a:rPr lang="en-US" smtClean="0"/>
              <a:t>9/30/15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6632F-3FF5-7646-8DF2-C41EA41D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1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D2DFC-AEE6-3C4B-A0E9-A704D60463AE}" type="datetimeFigureOut">
              <a:rPr lang="en-US" smtClean="0"/>
              <a:t>9/30/15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03E1C-025A-B54B-BBB6-135786D53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52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of 2011, diabetes affects 25.8 million people or 8.3% of the population.  This includes approximately 7 million undiagnosed individuals.  In addition to this, 79 million Americans over the age of 20 are estimated to be pre-diabetic.  As of 2007, diabetes is estimated to cost $116 billion in direct and $58 billion in indirect costs [@CDC2011].</a:t>
            </a:r>
          </a:p>
          <a:p>
            <a:endParaRPr lang="en-US" dirty="0" smtClean="0"/>
          </a:p>
          <a:p>
            <a:r>
              <a:rPr lang="en-US" dirty="0" smtClean="0"/>
              <a:t>Diabetes is especially prevalent in this region.  As shown in the map, there is a higher percentage of diabetics in the mid and deep south regions of the United States.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70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Potentially spend</a:t>
            </a:r>
            <a:r>
              <a:rPr lang="en-US" baseline="0" dirty="0" smtClean="0"/>
              <a:t> some time on earl </a:t>
            </a:r>
            <a:r>
              <a:rPr lang="en-US" baseline="0" dirty="0" err="1" smtClean="0"/>
              <a:t>sutherland’s</a:t>
            </a:r>
            <a:r>
              <a:rPr lang="en-US" baseline="0" dirty="0" smtClean="0"/>
              <a:t> experiments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6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as</a:t>
            </a:r>
            <a:r>
              <a:rPr lang="en-US" baseline="0" dirty="0" smtClean="0"/>
              <a:t> epinephrine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Ask,</a:t>
            </a:r>
            <a:r>
              <a:rPr lang="en-US" baseline="0" dirty="0" smtClean="0"/>
              <a:t> if we modulate F26P to promote gluconeogenesis, what would we want to do to it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78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a GTT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53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Independent of blood glucose, what would exercise do to insulin</a:t>
            </a:r>
            <a:r>
              <a:rPr lang="en-US" baseline="0" dirty="0" smtClean="0"/>
              <a:t> and glucagon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10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for some examples of how glucose is stored, or</a:t>
            </a:r>
            <a:r>
              <a:rPr lang="en-US" baseline="0" dirty="0" smtClean="0"/>
              <a:t> how it is utilized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2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does this mainly occur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00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Rate limiting</a:t>
            </a:r>
            <a:r>
              <a:rPr lang="en-US" baseline="0" dirty="0" smtClean="0"/>
              <a:t> step is the regulation of glycogen synthase activity.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Allosterically</a:t>
            </a:r>
            <a:r>
              <a:rPr lang="en-US" baseline="0" dirty="0" smtClean="0"/>
              <a:t> activated by Glucose-6-Phosphate, which is increased during glucose uptake and glycolytic flux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6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1889 von </a:t>
            </a:r>
            <a:r>
              <a:rPr lang="en-US" dirty="0" err="1" smtClean="0"/>
              <a:t>Mering</a:t>
            </a:r>
            <a:r>
              <a:rPr lang="en-US" dirty="0" smtClean="0"/>
              <a:t> and </a:t>
            </a:r>
            <a:r>
              <a:rPr lang="en-US" dirty="0" err="1" smtClean="0"/>
              <a:t>Minkowski</a:t>
            </a:r>
            <a:r>
              <a:rPr lang="en-US" dirty="0" smtClean="0"/>
              <a:t> (</a:t>
            </a:r>
            <a:r>
              <a:rPr lang="en-US" dirty="0" err="1" smtClean="0"/>
              <a:t>Pancreatectomy</a:t>
            </a:r>
            <a:r>
              <a:rPr lang="en-US" dirty="0" smtClean="0"/>
              <a:t> mimics disease)</a:t>
            </a:r>
          </a:p>
          <a:p>
            <a:r>
              <a:rPr lang="en-US" dirty="0" err="1" smtClean="0"/>
              <a:t>Banting</a:t>
            </a:r>
            <a:r>
              <a:rPr lang="en-US" dirty="0" smtClean="0"/>
              <a:t> was a surgeon</a:t>
            </a:r>
            <a:r>
              <a:rPr lang="en-US" baseline="0" dirty="0" smtClean="0"/>
              <a:t> adept at </a:t>
            </a:r>
            <a:r>
              <a:rPr lang="en-US" baseline="0" dirty="0" err="1" smtClean="0"/>
              <a:t>pancreatectomizing</a:t>
            </a:r>
            <a:r>
              <a:rPr lang="en-US" baseline="0" dirty="0" smtClean="0"/>
              <a:t> dogs, Best was a lab technician who was very good at measuring blood glucose.  MacLeod provided them lab space at the University of Toronto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93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Insulin was discovered by Frederick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his colleagues at the University of Toronto in 1921. They performed experiments in which they injected extracts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pancreas fractions into dogs which had their pancreas’ surgically removed. They showed that a secreted substance from the pancreas lowered blood glucose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these dogs (Frederick G.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Best 1922).  This is an image of dog pancreas isolate injected into a diabetic child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05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is glucagon, green is insulin</a:t>
            </a:r>
          </a:p>
          <a:p>
            <a:endParaRPr lang="en-US" dirty="0" smtClean="0"/>
          </a:p>
          <a:p>
            <a:r>
              <a:rPr lang="en-US" dirty="0" smtClean="0"/>
              <a:t>What happens if you cannot</a:t>
            </a:r>
            <a:r>
              <a:rPr lang="en-US" baseline="0" dirty="0" smtClean="0"/>
              <a:t> secrete insulin from beta cells?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74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ask about which</a:t>
            </a:r>
            <a:r>
              <a:rPr lang="en-US" baseline="0" dirty="0" smtClean="0"/>
              <a:t> mediators are increased with insulin, or see what the allosteric activation of GS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31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does</a:t>
            </a:r>
            <a:r>
              <a:rPr lang="en-US" baseline="0" dirty="0" smtClean="0"/>
              <a:t> insulin promote or reduce gluconeogenesis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56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58A1-7ACC-324E-B1FC-D5BDD2399A5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9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58A1-7ACC-324E-B1FC-D5BDD2399A5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8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58A1-7ACC-324E-B1FC-D5BDD2399A5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88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58A1-7ACC-324E-B1FC-D5BDD2399A5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6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58A1-7ACC-324E-B1FC-D5BDD2399A5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58A1-7ACC-324E-B1FC-D5BDD2399A5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82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58A1-7ACC-324E-B1FC-D5BDD2399A5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1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58A1-7ACC-324E-B1FC-D5BDD2399A5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89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58A1-7ACC-324E-B1FC-D5BDD2399A5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39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58A1-7ACC-324E-B1FC-D5BDD2399A5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5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58A1-7ACC-324E-B1FC-D5BDD2399A5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76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558A1-7ACC-324E-B1FC-D5BDD2399A5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92DBD-C9F0-BA4B-8F10-927A9F6F8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79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Endocrine Pancreas: Histology and Physiology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Dave Bridges, PhD</a:t>
            </a:r>
          </a:p>
          <a:p>
            <a:r>
              <a:rPr lang="en-US" dirty="0" smtClean="0"/>
              <a:t>dbridge9@uthsc.edu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934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4" name="Picture 3" descr="Glycogenoly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26" y="1417638"/>
            <a:ext cx="4926892" cy="53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70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Fuel Utilization/Storage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Energy Production (Fasting)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Creatine</a:t>
            </a:r>
            <a:r>
              <a:rPr lang="en-US" dirty="0" smtClean="0"/>
              <a:t> phosphate</a:t>
            </a:r>
          </a:p>
          <a:p>
            <a:r>
              <a:rPr lang="en-US" dirty="0" smtClean="0"/>
              <a:t>Glycolysis</a:t>
            </a:r>
          </a:p>
          <a:p>
            <a:r>
              <a:rPr lang="en-US" dirty="0" smtClean="0"/>
              <a:t>Glycogenesis</a:t>
            </a:r>
          </a:p>
          <a:p>
            <a:r>
              <a:rPr lang="en-US" dirty="0" smtClean="0"/>
              <a:t>Gluconeogenesis</a:t>
            </a:r>
          </a:p>
          <a:p>
            <a:r>
              <a:rPr lang="en-US" dirty="0" smtClean="0"/>
              <a:t>Fat Oxidation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Fuel Storage (Fed)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Glucose uptake/oxidation</a:t>
            </a:r>
          </a:p>
          <a:p>
            <a:r>
              <a:rPr lang="en-US" dirty="0" smtClean="0"/>
              <a:t>Glycogenesis</a:t>
            </a:r>
          </a:p>
          <a:p>
            <a:r>
              <a:rPr lang="en-US" dirty="0" err="1" smtClean="0"/>
              <a:t>Lipogenesis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32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Responses to Overfeeding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2041" y="5383444"/>
            <a:ext cx="8561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/>
              <a:t>K. J. Acheson, Y. </a:t>
            </a:r>
            <a:r>
              <a:rPr lang="en-US" dirty="0" err="1"/>
              <a:t>Schutz</a:t>
            </a:r>
            <a:r>
              <a:rPr lang="en-US" dirty="0"/>
              <a:t>, T. </a:t>
            </a:r>
            <a:r>
              <a:rPr lang="en-US" dirty="0" err="1"/>
              <a:t>Bessard</a:t>
            </a:r>
            <a:r>
              <a:rPr lang="en-US" dirty="0"/>
              <a:t>, K. </a:t>
            </a:r>
            <a:r>
              <a:rPr lang="en-US" dirty="0" err="1"/>
              <a:t>Anantharaman</a:t>
            </a:r>
            <a:r>
              <a:rPr lang="en-US" dirty="0"/>
              <a:t>, J. P. </a:t>
            </a:r>
            <a:r>
              <a:rPr lang="en-US" dirty="0" err="1"/>
              <a:t>Flatt</a:t>
            </a:r>
            <a:r>
              <a:rPr lang="en-US" dirty="0"/>
              <a:t>, E. </a:t>
            </a:r>
            <a:r>
              <a:rPr lang="en-US" dirty="0" err="1"/>
              <a:t>Jequier</a:t>
            </a:r>
            <a:r>
              <a:rPr lang="en-US" dirty="0"/>
              <a:t>, Glycoprotein storage capacity and de novo </a:t>
            </a:r>
            <a:r>
              <a:rPr lang="en-US" dirty="0" err="1"/>
              <a:t>lipogenesis</a:t>
            </a:r>
            <a:r>
              <a:rPr lang="en-US" dirty="0"/>
              <a:t> during massive carbohydrate overfeeding in </a:t>
            </a:r>
            <a:r>
              <a:rPr lang="en-US" dirty="0" smtClean="0"/>
              <a:t>man </a:t>
            </a:r>
            <a:r>
              <a:rPr lang="en-US" b="1" dirty="0" smtClean="0"/>
              <a:t>Am</a:t>
            </a:r>
            <a:r>
              <a:rPr lang="en-US" b="1" dirty="0"/>
              <a:t>. J. </a:t>
            </a:r>
            <a:r>
              <a:rPr lang="en-US" b="1" dirty="0" err="1"/>
              <a:t>Clin</a:t>
            </a:r>
            <a:r>
              <a:rPr lang="en-US" b="1" dirty="0"/>
              <a:t>. </a:t>
            </a:r>
            <a:r>
              <a:rPr lang="en-US" b="1" dirty="0" err="1"/>
              <a:t>Nutr</a:t>
            </a:r>
            <a:r>
              <a:rPr lang="en-US" b="1" dirty="0"/>
              <a:t>. </a:t>
            </a:r>
            <a:r>
              <a:rPr lang="en-US" dirty="0"/>
              <a:t>48, 240–247 (1988).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36" y="1303773"/>
            <a:ext cx="6258460" cy="407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99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Reduce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1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57" y="1243848"/>
            <a:ext cx="7028892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 descr="banting-insul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59" y="1417638"/>
            <a:ext cx="4953478" cy="4177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1378" y="6510422"/>
            <a:ext cx="194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Banting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1922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6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32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48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Pancreatic Anatomy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311316"/>
              </p:ext>
            </p:extLst>
          </p:nvPr>
        </p:nvGraphicFramePr>
        <p:xfrm>
          <a:off x="5844790" y="2117415"/>
          <a:ext cx="32992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605"/>
                <a:gridCol w="16496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Beta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Insulin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Alpha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Glucagon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Delta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Somatostatin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Ductal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Exocrine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 descr="1-s2.0-S1043276012000495-gr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10683"/>
            <a:ext cx="5844790" cy="32351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969" y="4860337"/>
            <a:ext cx="5323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r>
              <a:rPr lang="en-US" dirty="0"/>
              <a:t>. </a:t>
            </a:r>
            <a:r>
              <a:rPr lang="en-US" dirty="0" err="1"/>
              <a:t>Efrat</a:t>
            </a:r>
            <a:r>
              <a:rPr lang="en-US" dirty="0"/>
              <a:t>, H. </a:t>
            </a:r>
            <a:r>
              <a:rPr lang="en-US" dirty="0" smtClean="0"/>
              <a:t>A. </a:t>
            </a:r>
            <a:r>
              <a:rPr lang="en-US" dirty="0"/>
              <a:t>Russ, Making β cells from adult tissues, Trends </a:t>
            </a:r>
            <a:r>
              <a:rPr lang="en-US" dirty="0" err="1"/>
              <a:t>Endocrinol</a:t>
            </a:r>
            <a:r>
              <a:rPr lang="en-US" dirty="0"/>
              <a:t>. </a:t>
            </a:r>
            <a:r>
              <a:rPr lang="en-US" dirty="0" err="1"/>
              <a:t>Metab</a:t>
            </a:r>
            <a:r>
              <a:rPr lang="en-US" dirty="0"/>
              <a:t>. 23, 278–285 (2012).</a:t>
            </a:r>
          </a:p>
        </p:txBody>
      </p:sp>
    </p:spTree>
    <p:extLst>
      <p:ext uri="{BB962C8B-B14F-4D97-AF65-F5344CB8AC3E}">
        <p14:creationId xmlns:p14="http://schemas.microsoft.com/office/powerpoint/2010/main" val="3745529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of Insulin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30271" cy="452596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Promotes </a:t>
            </a:r>
            <a:r>
              <a:rPr lang="en-US" dirty="0"/>
              <a:t>the uptake of glucose from the blood into muscle and adipose tissue.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Enhances </a:t>
            </a:r>
            <a:r>
              <a:rPr lang="en-US" dirty="0"/>
              <a:t>the synthesis of </a:t>
            </a:r>
            <a:r>
              <a:rPr lang="en-US" dirty="0" smtClean="0"/>
              <a:t>glycogen and triglycerides </a:t>
            </a:r>
            <a:r>
              <a:rPr lang="en-US" dirty="0"/>
              <a:t>in liver, adipose and muscle.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Insulin </a:t>
            </a:r>
            <a:r>
              <a:rPr lang="en-US" dirty="0"/>
              <a:t>inhibits gluconeogenesis, or the production of glucose from non-glucose precursors such as amino acids and lipids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glucose breakdown and prevent lipid breakdown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62" y="3930920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423" y="494588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924" y="506076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79" y="491838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467" y="3307258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1.google.com/images?q=tbn:ANd9GcT6-JLLsMTfFWMFfvhccqHUceYcTlNn3qJRFmIYokosljurq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913" y="35309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23072" y="1463656"/>
            <a:ext cx="65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Food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 flipH="1">
            <a:off x="5349475" y="1832988"/>
            <a:ext cx="1" cy="775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59763" y="2558083"/>
            <a:ext cx="1179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Circulating</a:t>
            </a:r>
          </a:p>
          <a:p>
            <a:r>
              <a:rPr lang="en-US" dirty="0" smtClean="0"/>
              <a:t>Nutrients</a:t>
            </a:r>
          </a:p>
          <a:p>
            <a:r>
              <a:rPr lang="en-US" dirty="0" smtClean="0"/>
              <a:t> (Glucose)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9" idx="0"/>
          </p:cNvCxnSpPr>
          <p:nvPr/>
        </p:nvCxnSpPr>
        <p:spPr>
          <a:xfrm>
            <a:off x="5349476" y="3530996"/>
            <a:ext cx="0" cy="562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5226" y="4182289"/>
            <a:ext cx="1068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Insulin</a:t>
            </a:r>
          </a:p>
          <a:p>
            <a:pPr algn="ctr"/>
            <a:r>
              <a:rPr lang="en-US" dirty="0" smtClean="0"/>
              <a:t>Secretion</a:t>
            </a:r>
            <a:endParaRPr lang="en-US" dirty="0"/>
          </a:p>
        </p:txBody>
      </p:sp>
      <p:cxnSp>
        <p:nvCxnSpPr>
          <p:cNvPr id="15" name="Straight Connector 14"/>
          <p:cNvCxnSpPr>
            <a:stCxn id="14" idx="3"/>
          </p:cNvCxnSpPr>
          <p:nvPr/>
        </p:nvCxnSpPr>
        <p:spPr>
          <a:xfrm flipV="1">
            <a:off x="5883724" y="4505454"/>
            <a:ext cx="695961" cy="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575246" y="3279426"/>
            <a:ext cx="4437" cy="7696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570806" y="3279426"/>
            <a:ext cx="38173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52545" y="3116948"/>
            <a:ext cx="0" cy="32495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61425" y="3065465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61424" y="3840481"/>
            <a:ext cx="17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Disposal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79686" y="4049114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46672" y="4691436"/>
            <a:ext cx="174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Nutrient Storage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1" idx="2"/>
          </p:cNvCxnSpPr>
          <p:nvPr/>
        </p:nvCxnSpPr>
        <p:spPr>
          <a:xfrm flipH="1">
            <a:off x="7843075" y="4209813"/>
            <a:ext cx="1" cy="457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579685" y="4053559"/>
            <a:ext cx="1" cy="82831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579685" y="4881875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2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93" y="4053559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8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21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Secretion</a:t>
            </a:r>
            <a:endParaRPr lang="en-US" dirty="0"/>
          </a:p>
        </p:txBody>
      </p:sp>
      <p:pic>
        <p:nvPicPr>
          <p:cNvPr id="6" name="Picture 5" descr="insulin-secre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07" y="1417638"/>
            <a:ext cx="4206261" cy="3728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32" y="1417638"/>
            <a:ext cx="4111027" cy="4111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644138"/>
            <a:ext cx="4964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Pancreatic Islet with </a:t>
            </a:r>
            <a:r>
              <a:rPr lang="en-US" dirty="0" smtClean="0">
                <a:solidFill>
                  <a:srgbClr val="FF0000"/>
                </a:solidFill>
              </a:rPr>
              <a:t>Glucagon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8000"/>
                </a:solidFill>
              </a:rPr>
              <a:t>Insulin</a:t>
            </a:r>
            <a:r>
              <a:rPr lang="en-US" dirty="0" smtClean="0"/>
              <a:t> Staining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Solilema</a:t>
            </a:r>
            <a:r>
              <a:rPr lang="en-US" dirty="0"/>
              <a:t> Lab (http://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 smtClean="0"/>
              <a:t>Islets_of_Langerhans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78160" y="5320972"/>
            <a:ext cx="3865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Suckale</a:t>
            </a:r>
            <a:r>
              <a:rPr lang="en-US" dirty="0"/>
              <a:t> and </a:t>
            </a:r>
            <a:r>
              <a:rPr lang="en-US" dirty="0" err="1" smtClean="0"/>
              <a:t>Solimena</a:t>
            </a:r>
            <a:r>
              <a:rPr lang="en-US" dirty="0" smtClean="0"/>
              <a:t> (2008)  </a:t>
            </a:r>
            <a:r>
              <a:rPr lang="en-US" dirty="0"/>
              <a:t>Frontiers in bioscience </a:t>
            </a:r>
            <a:r>
              <a:rPr lang="en-US" dirty="0" smtClean="0"/>
              <a:t>13</a:t>
            </a:r>
            <a:r>
              <a:rPr lang="en-US" dirty="0"/>
              <a:t>:7156-71</a:t>
            </a:r>
          </a:p>
        </p:txBody>
      </p:sp>
    </p:spTree>
    <p:extLst>
      <p:ext uri="{BB962C8B-B14F-4D97-AF65-F5344CB8AC3E}">
        <p14:creationId xmlns:p14="http://schemas.microsoft.com/office/powerpoint/2010/main" val="1468432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Name the cell types of the Islets of Langerhans and name the hormones secreted by them.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Describe the main targets and functions of glucagon.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major factors that stimulate or inhibit glucagon and insulin.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Describe the important physiological roles of insulin.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major actions of insulin in muscle, adipose tissue, and liver.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Explain briefly the mechanism of glucose uptake into the muscle.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Name the tissues in which insulin facilitates glucose uptake and those in which insulin does not facilitate glucose uptake.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major factors that stimulate or inhibit insulin secretion.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Draw an oral glucose tolerance test (</a:t>
            </a:r>
            <a:r>
              <a:rPr lang="en-US" dirty="0" err="1" smtClean="0"/>
              <a:t>oGTT</a:t>
            </a:r>
            <a:r>
              <a:rPr lang="en-US" dirty="0" smtClean="0"/>
              <a:t>)  (glucose, insulin, and glucagon levels) and and describe what is occurring and why.  Explain how the two hormones act to promote glucose homeostasis in the plasma.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 which nutrient storages are preferably used for short-term regulation of energy metabolism if no nutrients are available from the GI tract.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 the hormones involved, fuel storage capacity, fuel storage consumption, and glucose (or fatty acid) levels during 1) the postprandial period, 2) the post-absorptive period, 3) fasting.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insulin-counteracting hormones and their roles in glucose homeostasis. Discuss the hormones involved in minute-to-minute regulation and long-term regulation of glucose homeostasis.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58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Biphasic Insulin Secretion</a:t>
            </a:r>
            <a:endParaRPr lang="en-US" dirty="0"/>
          </a:p>
        </p:txBody>
      </p:sp>
      <p:pic>
        <p:nvPicPr>
          <p:cNvPr id="4" name="Picture 3" descr="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98" y="1894370"/>
            <a:ext cx="7222789" cy="446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772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8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Insulin Stimulated GLUT4 Translocation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64274" y="6503853"/>
            <a:ext cx="367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Leto</a:t>
            </a:r>
            <a:r>
              <a:rPr lang="en-US" dirty="0" smtClean="0"/>
              <a:t> and </a:t>
            </a:r>
            <a:r>
              <a:rPr lang="en-US" dirty="0" err="1" smtClean="0"/>
              <a:t>Saltiel</a:t>
            </a:r>
            <a:r>
              <a:rPr lang="en-US" dirty="0" smtClean="0"/>
              <a:t> Nat. Rev. MCB (2012)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075"/>
          <a:stretch/>
        </p:blipFill>
        <p:spPr>
          <a:xfrm>
            <a:off x="2339473" y="1417638"/>
            <a:ext cx="4438316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45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promote glycogenesis?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199" y="1600201"/>
            <a:ext cx="4529222" cy="1835484"/>
          </a:xfrm>
        </p:spPr>
        <p:txBody>
          <a:bodyPr/>
          <a:lstStyle/>
          <a:p>
            <a:r>
              <a:rPr lang="en-US" dirty="0" smtClean="0"/>
              <a:t>Allosteric activation</a:t>
            </a:r>
          </a:p>
          <a:p>
            <a:r>
              <a:rPr lang="en-US" dirty="0" smtClean="0"/>
              <a:t>Protein </a:t>
            </a:r>
            <a:r>
              <a:rPr lang="en-US" dirty="0" err="1" smtClean="0"/>
              <a:t>dephosphorylation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36" y="1237162"/>
            <a:ext cx="4968993" cy="5290928"/>
          </a:xfrm>
          <a:prstGeom prst="rect">
            <a:avLst/>
          </a:prstGeom>
        </p:spPr>
      </p:pic>
      <p:pic>
        <p:nvPicPr>
          <p:cNvPr id="10" name="Picture 9" descr="Regulation of Glycogen Synthesis By Phosphoryl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72" y="1755564"/>
            <a:ext cx="4433623" cy="47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90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reduce gluconeogenesis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7368" y="1600200"/>
            <a:ext cx="394368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FBPase</a:t>
            </a:r>
            <a:r>
              <a:rPr lang="en-US" dirty="0" smtClean="0"/>
              <a:t> is negatively regulated by F-2,6-BP</a:t>
            </a:r>
          </a:p>
          <a:p>
            <a:r>
              <a:rPr lang="en-US" dirty="0" smtClean="0"/>
              <a:t>PEPCK and G6Pase are inhibited by insulin</a:t>
            </a:r>
          </a:p>
          <a:p>
            <a:pPr lvl="1"/>
            <a:r>
              <a:rPr lang="en-US" dirty="0" err="1" smtClean="0"/>
              <a:t>Allosterically</a:t>
            </a:r>
            <a:endParaRPr lang="en-US" dirty="0" smtClean="0"/>
          </a:p>
          <a:p>
            <a:pPr lvl="1"/>
            <a:r>
              <a:rPr lang="en-US" dirty="0" smtClean="0"/>
              <a:t>Protein phosphorylation</a:t>
            </a:r>
          </a:p>
          <a:p>
            <a:pPr lvl="1"/>
            <a:r>
              <a:rPr lang="en-US" dirty="0" smtClean="0"/>
              <a:t>Transcriptionally repressed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2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sp>
        <p:nvSpPr>
          <p:cNvPr id="5" name="Diamond 4"/>
          <p:cNvSpPr/>
          <p:nvPr/>
        </p:nvSpPr>
        <p:spPr>
          <a:xfrm>
            <a:off x="1256630" y="4705684"/>
            <a:ext cx="1604211" cy="66842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FOXO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00526" y="5374105"/>
            <a:ext cx="52537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3684" y="4705684"/>
            <a:ext cx="0" cy="66842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43684" y="4705684"/>
            <a:ext cx="135021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77368" y="4045985"/>
            <a:ext cx="882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PEPCK</a:t>
            </a:r>
          </a:p>
          <a:p>
            <a:r>
              <a:rPr lang="en-US" dirty="0" smtClean="0"/>
              <a:t>G6Pase</a:t>
            </a:r>
            <a:endParaRPr lang="en-US" dirty="0"/>
          </a:p>
        </p:txBody>
      </p:sp>
      <p:sp>
        <p:nvSpPr>
          <p:cNvPr id="14" name="Hexagon 13"/>
          <p:cNvSpPr/>
          <p:nvPr/>
        </p:nvSpPr>
        <p:spPr>
          <a:xfrm>
            <a:off x="2406316" y="2326105"/>
            <a:ext cx="975895" cy="895684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Akt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53369" y="3368842"/>
            <a:ext cx="307472" cy="1122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Callout 16"/>
          <p:cNvSpPr/>
          <p:nvPr/>
        </p:nvSpPr>
        <p:spPr>
          <a:xfrm>
            <a:off x="2406316" y="4705684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8" name="Oval Callout 17"/>
          <p:cNvSpPr/>
          <p:nvPr/>
        </p:nvSpPr>
        <p:spPr>
          <a:xfrm>
            <a:off x="2618587" y="4779497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9" name="Oval Callout 18"/>
          <p:cNvSpPr/>
          <p:nvPr/>
        </p:nvSpPr>
        <p:spPr>
          <a:xfrm>
            <a:off x="2211413" y="4650328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88" y="1685847"/>
            <a:ext cx="2319740" cy="296448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83161" y="453048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835481" y="4522027"/>
            <a:ext cx="716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 +</a:t>
            </a:r>
          </a:p>
          <a:p>
            <a:r>
              <a:rPr lang="en-US" dirty="0" smtClean="0"/>
              <a:t>FOXO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78396" y="4650328"/>
            <a:ext cx="107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Knockout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858167" y="5844149"/>
            <a:ext cx="314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41488" y="5374106"/>
            <a:ext cx="2857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Matsumoto </a:t>
            </a:r>
            <a:r>
              <a:rPr lang="en-US" i="1" dirty="0" smtClean="0"/>
              <a:t>et al. </a:t>
            </a:r>
            <a:r>
              <a:rPr lang="en-US" dirty="0" smtClean="0"/>
              <a:t>(2007) Cell </a:t>
            </a:r>
            <a:r>
              <a:rPr lang="en-US" dirty="0" err="1" smtClean="0"/>
              <a:t>Metab</a:t>
            </a:r>
            <a:r>
              <a:rPr lang="en-US" dirty="0" smtClean="0"/>
              <a:t>. 6:208-16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34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4" grpId="0"/>
      <p:bldP spid="25" grpId="0"/>
      <p:bldP spid="26" grpId="0"/>
      <p:bldP spid="27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Increase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2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Secretion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25853" cy="4525963"/>
          </a:xfrm>
        </p:spPr>
        <p:txBody>
          <a:bodyPr/>
          <a:lstStyle/>
          <a:p>
            <a:r>
              <a:rPr lang="en-US" dirty="0" smtClean="0"/>
              <a:t>Secreted from alpha cells of the pancreas</a:t>
            </a:r>
          </a:p>
          <a:p>
            <a:r>
              <a:rPr lang="en-US" dirty="0" smtClean="0"/>
              <a:t>Released by low blood sugar levels</a:t>
            </a:r>
          </a:p>
          <a:p>
            <a:r>
              <a:rPr lang="en-US" dirty="0" smtClean="0"/>
              <a:t>Acts primarily </a:t>
            </a:r>
            <a:r>
              <a:rPr lang="en-US" dirty="0" smtClean="0"/>
              <a:t>on the liver not the muscle or fat tissues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41" y="3742538"/>
            <a:ext cx="4961689" cy="29323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1300" y="6305519"/>
            <a:ext cx="373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Drucker</a:t>
            </a:r>
            <a:r>
              <a:rPr lang="en-US" dirty="0" smtClean="0"/>
              <a:t> (2013): Nat Rev Endo 1:22-31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1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Signaling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1" y="2197768"/>
            <a:ext cx="4086981" cy="3162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353" y="5360736"/>
            <a:ext cx="4090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biowiki.ucdavis.edu</a:t>
            </a:r>
            <a:r>
              <a:rPr lang="en-US" dirty="0"/>
              <a:t>/Biochemistry/</a:t>
            </a:r>
            <a:r>
              <a:rPr lang="en-US" dirty="0" err="1"/>
              <a:t>Signal_Transduction</a:t>
            </a:r>
            <a:r>
              <a:rPr lang="en-US" dirty="0"/>
              <a:t>/Signal_Transduction_at_Cell_Membranes%3A_Protein_Kinases_and_Phosphotases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148" y="2015370"/>
            <a:ext cx="4125951" cy="33453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2887" y="5658824"/>
            <a:ext cx="336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Protein_kinase_A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11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0416" y="274638"/>
            <a:ext cx="953168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glucagon regulate </a:t>
            </a:r>
            <a:r>
              <a:rPr lang="en-US" dirty="0" err="1" smtClean="0"/>
              <a:t>glycogenolysis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6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 promote gluconeogenesis?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8527" y="2366211"/>
            <a:ext cx="55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88105" y="3515895"/>
            <a:ext cx="71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92947" y="2735543"/>
            <a:ext cx="695158" cy="78035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927684" y="3395579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805669" y="3141580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79357" y="3021263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36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Mellitus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first described diseases (1500 BC)</a:t>
            </a:r>
          </a:p>
          <a:p>
            <a:r>
              <a:rPr lang="en-US" dirty="0" smtClean="0"/>
              <a:t>Named diabetes by </a:t>
            </a:r>
            <a:r>
              <a:rPr lang="en-US" dirty="0" err="1" smtClean="0"/>
              <a:t>Appolonius</a:t>
            </a:r>
            <a:r>
              <a:rPr lang="en-US" dirty="0" smtClean="0"/>
              <a:t> of Memphis (Egypt)</a:t>
            </a:r>
          </a:p>
          <a:p>
            <a:pPr lvl="1"/>
            <a:r>
              <a:rPr lang="en-US" dirty="0" smtClean="0"/>
              <a:t>Diabetes (to pass through)</a:t>
            </a:r>
          </a:p>
          <a:p>
            <a:pPr lvl="1"/>
            <a:r>
              <a:rPr lang="en-US" dirty="0" smtClean="0"/>
              <a:t>Mellitus (from honey)</a:t>
            </a:r>
          </a:p>
        </p:txBody>
      </p:sp>
    </p:spTree>
    <p:extLst>
      <p:ext uri="{BB962C8B-B14F-4D97-AF65-F5344CB8AC3E}">
        <p14:creationId xmlns:p14="http://schemas.microsoft.com/office/powerpoint/2010/main" val="3851079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7474" y="274638"/>
            <a:ext cx="965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5834" b="10652"/>
          <a:stretch/>
        </p:blipFill>
        <p:spPr>
          <a:xfrm>
            <a:off x="2651627" y="1586790"/>
            <a:ext cx="2294690" cy="4709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28105" y="5730406"/>
            <a:ext cx="316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Altajeros</a:t>
            </a:r>
            <a:r>
              <a:rPr lang="en-US" dirty="0" smtClean="0"/>
              <a:t> and </a:t>
            </a:r>
            <a:r>
              <a:rPr lang="en-US" dirty="0" err="1" smtClean="0"/>
              <a:t>Montminy</a:t>
            </a:r>
            <a:r>
              <a:rPr lang="en-US" dirty="0" smtClean="0"/>
              <a:t> (2008) Nat. Rev. MCB. 3:141-151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60737" y="4826000"/>
            <a:ext cx="327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G6Pase, </a:t>
            </a:r>
            <a:r>
              <a:rPr lang="en-US" dirty="0" err="1" smtClean="0"/>
              <a:t>FBPase</a:t>
            </a:r>
            <a:r>
              <a:rPr lang="en-US" dirty="0" smtClean="0"/>
              <a:t> and PEPCK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57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and Insulin Clearance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Half lives in blood: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Insulin:   about 5 minutes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Glucagon:  about 5-10 minutes</a:t>
            </a:r>
          </a:p>
          <a:p>
            <a:pPr lvl="1">
              <a:buFont typeface="Arial"/>
              <a:buChar char="•"/>
            </a:pPr>
            <a:endParaRPr lang="en-US" sz="1800" dirty="0"/>
          </a:p>
          <a:p>
            <a:pPr marL="742950" lvl="2" indent="-342900"/>
            <a:r>
              <a:rPr lang="en-US" sz="1800" dirty="0" smtClean="0"/>
              <a:t>Insulin degradation:</a:t>
            </a:r>
          </a:p>
          <a:p>
            <a:pPr marL="1200150" lvl="3" indent="-342900"/>
            <a:r>
              <a:rPr lang="en-US" sz="1800" dirty="0" smtClean="0"/>
              <a:t>About 80 % in liver and kidney</a:t>
            </a:r>
          </a:p>
          <a:p>
            <a:pPr marL="1200150" lvl="3" indent="-342900"/>
            <a:r>
              <a:rPr lang="en-US" sz="1800" dirty="0" smtClean="0"/>
              <a:t>Rest in other tissues (target tissues and non-target tissues)</a:t>
            </a:r>
          </a:p>
          <a:p>
            <a:pPr marL="1200150" lvl="3" indent="-342900"/>
            <a:r>
              <a:rPr lang="en-US" sz="1800" dirty="0" err="1" smtClean="0"/>
              <a:t>Insulinase</a:t>
            </a:r>
            <a:r>
              <a:rPr lang="en-US" sz="1800" dirty="0" smtClean="0"/>
              <a:t> (insulin protease)</a:t>
            </a:r>
          </a:p>
          <a:p>
            <a:pPr marL="1657350" lvl="4" indent="-342900">
              <a:buFont typeface="Arial"/>
              <a:buChar char="•"/>
            </a:pPr>
            <a:r>
              <a:rPr lang="en-US" sz="1800" dirty="0" smtClean="0"/>
              <a:t>may act when insulin-insulin receptor is internalized</a:t>
            </a:r>
          </a:p>
          <a:p>
            <a:pPr marL="1657350" lvl="4" indent="-342900">
              <a:buFont typeface="Arial"/>
              <a:buChar char="•"/>
            </a:pPr>
            <a:r>
              <a:rPr lang="en-US" sz="1800" dirty="0" smtClean="0"/>
              <a:t>possible site of drugs to prolong insulin life and make limited supply last longer</a:t>
            </a:r>
          </a:p>
          <a:p>
            <a:pPr marL="1200150" lvl="3" indent="-342900"/>
            <a:endParaRPr lang="en-US" sz="1800" dirty="0" smtClean="0"/>
          </a:p>
          <a:p>
            <a:pPr marL="742950" lvl="2" indent="-342900"/>
            <a:r>
              <a:rPr lang="en-US" sz="1800" dirty="0" smtClean="0"/>
              <a:t>Glucagon </a:t>
            </a:r>
            <a:r>
              <a:rPr lang="en-US" sz="1800" dirty="0"/>
              <a:t>degradation:</a:t>
            </a:r>
          </a:p>
          <a:p>
            <a:pPr marL="1200150" lvl="3" indent="-342900"/>
            <a:r>
              <a:rPr lang="en-US" sz="1800" dirty="0" smtClean="0"/>
              <a:t>Most occurs in the liver; </a:t>
            </a:r>
            <a:r>
              <a:rPr lang="en-US" sz="1800" dirty="0" err="1" smtClean="0"/>
              <a:t>perhipheral</a:t>
            </a:r>
            <a:r>
              <a:rPr lang="en-US" sz="1800" dirty="0" smtClean="0"/>
              <a:t> concentrations of </a:t>
            </a:r>
            <a:r>
              <a:rPr lang="en-US" sz="1800" dirty="0" err="1" smtClean="0"/>
              <a:t>Gg</a:t>
            </a:r>
            <a:r>
              <a:rPr lang="en-US" sz="1800" dirty="0" smtClean="0"/>
              <a:t> are low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30484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Insulin and Glucagon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Insulin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Blocks gluconeogenesis</a:t>
            </a:r>
          </a:p>
          <a:p>
            <a:r>
              <a:rPr lang="en-US" dirty="0" smtClean="0"/>
              <a:t>Blocks </a:t>
            </a:r>
            <a:r>
              <a:rPr lang="en-US" dirty="0" err="1" smtClean="0"/>
              <a:t>glycogenolysis</a:t>
            </a:r>
            <a:endParaRPr lang="en-US" dirty="0" smtClean="0"/>
          </a:p>
          <a:p>
            <a:r>
              <a:rPr lang="en-US" dirty="0" smtClean="0"/>
              <a:t>Promotes glycogenesis</a:t>
            </a:r>
          </a:p>
          <a:p>
            <a:r>
              <a:rPr lang="en-US" dirty="0" smtClean="0"/>
              <a:t>Enhances glucose uptake</a:t>
            </a:r>
          </a:p>
          <a:p>
            <a:r>
              <a:rPr lang="en-US" dirty="0" smtClean="0"/>
              <a:t>Promotes lipid storage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Glucagon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Promotes gluconeogenesis</a:t>
            </a:r>
          </a:p>
          <a:p>
            <a:r>
              <a:rPr lang="en-US" dirty="0" smtClean="0"/>
              <a:t>Promotes glycolysis</a:t>
            </a:r>
          </a:p>
          <a:p>
            <a:r>
              <a:rPr lang="en-US" dirty="0" smtClean="0"/>
              <a:t>Blocks glycogenesis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718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Glucose and Hormones After a Meal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glucose goes up (due to the food)</a:t>
            </a:r>
          </a:p>
          <a:p>
            <a:r>
              <a:rPr lang="en-US" dirty="0" smtClean="0"/>
              <a:t>Then insulin increases (in response to glucose)</a:t>
            </a:r>
          </a:p>
          <a:p>
            <a:r>
              <a:rPr lang="en-US" dirty="0" smtClean="0"/>
              <a:t>This causes glucose levels to drop</a:t>
            </a:r>
          </a:p>
          <a:p>
            <a:r>
              <a:rPr lang="en-US" dirty="0" smtClean="0"/>
              <a:t>At the same time glucagon levels will decrease as glucose levels are high, then increase as </a:t>
            </a:r>
            <a:r>
              <a:rPr lang="en-US" dirty="0" err="1" smtClean="0"/>
              <a:t>normoglycemia</a:t>
            </a:r>
            <a:r>
              <a:rPr lang="en-US" dirty="0" smtClean="0"/>
              <a:t> is maintained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Regulation of Glucose Metabolism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88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62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Nervous Control of Pancreatic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7675"/>
          <a:stretch/>
        </p:blipFill>
        <p:spPr>
          <a:xfrm>
            <a:off x="228600" y="1587500"/>
            <a:ext cx="6282732" cy="368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3266" y="4191651"/>
            <a:ext cx="150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More Insulin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Less Glucagon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3266" y="2398975"/>
            <a:ext cx="1630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More Glucagon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Less Insulin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1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Term </a:t>
            </a:r>
            <a:r>
              <a:rPr lang="en-US" dirty="0" err="1" smtClean="0"/>
              <a:t>Glucoregulation</a:t>
            </a:r>
            <a:endParaRPr lang="en-US" dirty="0"/>
          </a:p>
        </p:txBody>
      </p:sp>
      <p:pic>
        <p:nvPicPr>
          <p:cNvPr id="2" name="Picture 1" descr="4215_00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3" t="20671" r="13897" b="22883"/>
          <a:stretch/>
        </p:blipFill>
        <p:spPr>
          <a:xfrm>
            <a:off x="1768509" y="1417638"/>
            <a:ext cx="5273375" cy="511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48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Incretins</a:t>
            </a:r>
            <a:r>
              <a:rPr lang="en-US" dirty="0" smtClean="0"/>
              <a:t> and Secondary Control of Insulin Secretion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7" y="1877163"/>
            <a:ext cx="3632200" cy="397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789" y="2121000"/>
            <a:ext cx="4914052" cy="31837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97162" y="5549369"/>
            <a:ext cx="340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GLP1/GIP1 both released from gut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66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Name the cell types of the Islets of Langerhans and name the hormones secreted by them.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Describe the main targets and functions of glucagon.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major factors that stimulate or inhibit glucagon and insulin.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Describe the important physiological roles of insulin.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major actions of insulin in muscle, adipose tissue, and liver.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Explain briefly the mechanism of glucose uptake into the muscle.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Name the tissues in which insulin facilitates glucose uptake and those in which insulin does not facilitate glucose uptake.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major factors that stimulate or inhibit insulin secretion.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Draw an oral glucose tolerance test (</a:t>
            </a:r>
            <a:r>
              <a:rPr lang="en-US" dirty="0" err="1" smtClean="0"/>
              <a:t>oGTT</a:t>
            </a:r>
            <a:r>
              <a:rPr lang="en-US" dirty="0" smtClean="0"/>
              <a:t>)  (glucose, insulin, and glucagon levels) and and describe what is occurring and why.  Explain how the two hormones act to promote glucose homeostasis in the plasma.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 which nutrient storages are preferably used for short-term regulation of energy metabolism if no nutrients are available from the GI tract.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 the hormones involved, fuel storage capacity, fuel storage consumption, and glucose (or fatty acid) levels during 1) the postprandial period, 2) the post-absorptive period, 3) fasting.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List the insulin-counteracting hormones and their roles in glucose homeostasis. Discuss the hormones involved in minute-to-minute regulation and long-term regulation of glucose homeostasis.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625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in the United States</a:t>
            </a:r>
            <a:endParaRPr lang="en-US" dirty="0"/>
          </a:p>
        </p:txBody>
      </p:sp>
      <p:pic>
        <p:nvPicPr>
          <p:cNvPr id="4" name="Picture 3" descr="diabetes_2010_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949"/>
            <a:ext cx="9144000" cy="3322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93400" y="6472173"/>
            <a:ext cx="115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CDC,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21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Regulation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08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Blood Glucose Levels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847799" cy="4525963"/>
          </a:xfrm>
        </p:spPr>
        <p:txBody>
          <a:bodyPr/>
          <a:lstStyle/>
          <a:p>
            <a:r>
              <a:rPr lang="en-US" dirty="0" smtClean="0"/>
              <a:t>Gluconeogenesis</a:t>
            </a:r>
          </a:p>
          <a:p>
            <a:r>
              <a:rPr lang="en-US" dirty="0" smtClean="0"/>
              <a:t>Disposal</a:t>
            </a:r>
          </a:p>
          <a:p>
            <a:pPr lvl="1"/>
            <a:r>
              <a:rPr lang="en-US" dirty="0" smtClean="0"/>
              <a:t>Glucose Uptake</a:t>
            </a:r>
          </a:p>
          <a:p>
            <a:pPr lvl="1"/>
            <a:r>
              <a:rPr lang="en-US" dirty="0" smtClean="0"/>
              <a:t>Glucose Storage</a:t>
            </a:r>
          </a:p>
          <a:p>
            <a:pPr lvl="1"/>
            <a:r>
              <a:rPr lang="en-US" dirty="0" smtClean="0"/>
              <a:t>Glucose Utilization</a:t>
            </a:r>
            <a:endParaRPr lang="en-US" dirty="0"/>
          </a:p>
        </p:txBody>
      </p:sp>
      <p:pic>
        <p:nvPicPr>
          <p:cNvPr id="13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043" y="3764024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545407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90" y="556895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81" y="549255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031" y="2461531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344989" y="213726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66381" y="3426160"/>
            <a:ext cx="165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04008" y="4922627"/>
            <a:ext cx="170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Storage </a:t>
            </a:r>
          </a:p>
          <a:p>
            <a:r>
              <a:rPr lang="en-US" dirty="0" smtClean="0"/>
              <a:t>and Utilization</a:t>
            </a:r>
            <a:endParaRPr lang="en-US" dirty="0"/>
          </a:p>
        </p:txBody>
      </p:sp>
      <p:pic>
        <p:nvPicPr>
          <p:cNvPr id="23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70" y="3886663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522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57" y="-1578"/>
            <a:ext cx="3820996" cy="6882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Gluconeogenesis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34409" cy="4525963"/>
          </a:xfrm>
        </p:spPr>
        <p:txBody>
          <a:bodyPr/>
          <a:lstStyle/>
          <a:p>
            <a:r>
              <a:rPr lang="en-US" dirty="0" smtClean="0"/>
              <a:t>Primarily occurs in the liver</a:t>
            </a:r>
          </a:p>
          <a:p>
            <a:r>
              <a:rPr lang="en-US" dirty="0" smtClean="0"/>
              <a:t>Uses amino acids and fatty acids to generate glucose</a:t>
            </a:r>
          </a:p>
        </p:txBody>
      </p:sp>
    </p:spTree>
    <p:extLst>
      <p:ext uri="{BB962C8B-B14F-4D97-AF65-F5344CB8AC3E}">
        <p14:creationId xmlns:p14="http://schemas.microsoft.com/office/powerpoint/2010/main" val="3255358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Passive Glucose Uptake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Brain</a:t>
            </a:r>
          </a:p>
          <a:p>
            <a:r>
              <a:rPr lang="en-US" dirty="0" smtClean="0"/>
              <a:t>Liver</a:t>
            </a:r>
          </a:p>
          <a:p>
            <a:r>
              <a:rPr lang="en-US" dirty="0" smtClean="0"/>
              <a:t>Kidneys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Stimulated Glucose Uptake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1173709"/>
          </a:xfrm>
        </p:spPr>
        <p:txBody>
          <a:bodyPr/>
          <a:lstStyle/>
          <a:p>
            <a:r>
              <a:rPr lang="en-US" dirty="0" smtClean="0"/>
              <a:t>Fat</a:t>
            </a:r>
          </a:p>
          <a:p>
            <a:r>
              <a:rPr lang="en-US" dirty="0" smtClean="0"/>
              <a:t>Muscle</a:t>
            </a:r>
            <a:endParaRPr 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8373" y="3348584"/>
            <a:ext cx="1769318" cy="304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7" y="3578644"/>
            <a:ext cx="2853506" cy="26404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7932" y="6252662"/>
            <a:ext cx="40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http</a:t>
            </a:r>
            <a:r>
              <a:rPr lang="en-US" dirty="0"/>
              <a:t>://</a:t>
            </a:r>
            <a:r>
              <a:rPr lang="en-US" dirty="0" err="1"/>
              <a:t>classroom.sdmesa.edu</a:t>
            </a:r>
            <a:r>
              <a:rPr lang="en-US" dirty="0"/>
              <a:t>/</a:t>
            </a:r>
            <a:r>
              <a:rPr lang="en-US" dirty="0" err="1"/>
              <a:t>eschmid</a:t>
            </a:r>
            <a:r>
              <a:rPr lang="en-US" dirty="0"/>
              <a:t>/Chapter3-Zoo145.htm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7691" y="3991909"/>
            <a:ext cx="2216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GLUT4-eGFP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Saltiel</a:t>
            </a:r>
            <a:r>
              <a:rPr lang="en-US" dirty="0" smtClean="0"/>
              <a:t> and Kahn (2001) Nature 414:799-806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53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Glycogenesis</a:t>
            </a:r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05" y="1237162"/>
            <a:ext cx="4968993" cy="52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1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1671</Words>
  <Application>Microsoft Macintosh PowerPoint</Application>
  <PresentationFormat>On-screen Show (4:3)</PresentationFormat>
  <Paragraphs>228</Paragraphs>
  <Slides>38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Endocrine Pancreas: Histology and Physiology</vt:lpstr>
      <vt:lpstr>Learning Objectives</vt:lpstr>
      <vt:lpstr>Diabetes Mellitus</vt:lpstr>
      <vt:lpstr>Diabetes in the United States</vt:lpstr>
      <vt:lpstr>Glucose Regulation</vt:lpstr>
      <vt:lpstr>Regulation of Blood Glucose Levels</vt:lpstr>
      <vt:lpstr>Gluconeogenesis</vt:lpstr>
      <vt:lpstr>Glucose Uptake</vt:lpstr>
      <vt:lpstr>Glycogenesis</vt:lpstr>
      <vt:lpstr>Glycogenolysis</vt:lpstr>
      <vt:lpstr>Order of Fuel Utilization/Storage</vt:lpstr>
      <vt:lpstr>Responses to Overfeeding</vt:lpstr>
      <vt:lpstr>Mechanisms to Reduce Blood Glucose</vt:lpstr>
      <vt:lpstr>The Discovery of Insulin</vt:lpstr>
      <vt:lpstr>The Discovery of Insulin</vt:lpstr>
      <vt:lpstr>Insulin Structure</vt:lpstr>
      <vt:lpstr>Pancreatic Anatomy</vt:lpstr>
      <vt:lpstr>Functions of Insulin</vt:lpstr>
      <vt:lpstr>Insulin Secretion</vt:lpstr>
      <vt:lpstr>Biphasic Insulin Secretion</vt:lpstr>
      <vt:lpstr>Insulin Stimulated GLUT4 Translocation</vt:lpstr>
      <vt:lpstr>How does insulin promote glycogenesis?</vt:lpstr>
      <vt:lpstr>How does insulin reduce gluconeogenesis</vt:lpstr>
      <vt:lpstr>Transcriptional Regulation of Gluconeogenesis</vt:lpstr>
      <vt:lpstr>Mechanisms to Increase Blood Glucose</vt:lpstr>
      <vt:lpstr>Glucagon Secretion</vt:lpstr>
      <vt:lpstr>Glucagon Signaling</vt:lpstr>
      <vt:lpstr>How does glucagon regulate glycogenolysis?</vt:lpstr>
      <vt:lpstr>How does glucagon promote gluconeogenesis? </vt:lpstr>
      <vt:lpstr>Transcriptional Regulation of Gluconeogenesis</vt:lpstr>
      <vt:lpstr>Glucagon and Insulin Clearance</vt:lpstr>
      <vt:lpstr>Summary of Insulin and Glucagon</vt:lpstr>
      <vt:lpstr>Glucose and Hormones After a Meal</vt:lpstr>
      <vt:lpstr>Secondary Regulation of Glucose Metabolism</vt:lpstr>
      <vt:lpstr>Nervous Control of Pancreatic Function</vt:lpstr>
      <vt:lpstr>Long Term Glucoregulation</vt:lpstr>
      <vt:lpstr>Incretins and Secondary Control of Insulin Secretion</vt:lpstr>
      <vt:lpstr>Learning Objectives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Endocrine Pancreas: Histology and Physiology</dc:title>
  <dc:creator>Dave Bridges</dc:creator>
  <cp:lastModifiedBy>Dave Bridges</cp:lastModifiedBy>
  <cp:revision>11</cp:revision>
  <cp:lastPrinted>2015-09-30T22:44:28Z</cp:lastPrinted>
  <dcterms:created xsi:type="dcterms:W3CDTF">2015-09-30T19:37:52Z</dcterms:created>
  <dcterms:modified xsi:type="dcterms:W3CDTF">2015-10-01T16:57:51Z</dcterms:modified>
</cp:coreProperties>
</file>